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34"/>
  </p:handoutMasterIdLst>
  <p:sldIdLst>
    <p:sldId id="256" r:id="rId2"/>
    <p:sldId id="291" r:id="rId3"/>
    <p:sldId id="290" r:id="rId4"/>
    <p:sldId id="263" r:id="rId5"/>
    <p:sldId id="267" r:id="rId6"/>
    <p:sldId id="257" r:id="rId7"/>
    <p:sldId id="258" r:id="rId8"/>
    <p:sldId id="266" r:id="rId9"/>
    <p:sldId id="259" r:id="rId10"/>
    <p:sldId id="268" r:id="rId11"/>
    <p:sldId id="269" r:id="rId12"/>
    <p:sldId id="270" r:id="rId13"/>
    <p:sldId id="264" r:id="rId14"/>
    <p:sldId id="271" r:id="rId15"/>
    <p:sldId id="272" r:id="rId16"/>
    <p:sldId id="260" r:id="rId17"/>
    <p:sldId id="274" r:id="rId18"/>
    <p:sldId id="273" r:id="rId19"/>
    <p:sldId id="275" r:id="rId20"/>
    <p:sldId id="261" r:id="rId21"/>
    <p:sldId id="276" r:id="rId22"/>
    <p:sldId id="265" r:id="rId23"/>
    <p:sldId id="278" r:id="rId24"/>
    <p:sldId id="279" r:id="rId25"/>
    <p:sldId id="280" r:id="rId26"/>
    <p:sldId id="288" r:id="rId27"/>
    <p:sldId id="281" r:id="rId28"/>
    <p:sldId id="282" r:id="rId29"/>
    <p:sldId id="283" r:id="rId30"/>
    <p:sldId id="285" r:id="rId31"/>
    <p:sldId id="286" r:id="rId32"/>
    <p:sldId id="287" r:id="rId33"/>
  </p:sldIdLst>
  <p:sldSz cx="9144000" cy="6858000" type="screen4x3"/>
  <p:notesSz cx="6797675" cy="9928225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41" d="100"/>
          <a:sy n="141" d="100"/>
        </p:scale>
        <p:origin x="-128" y="-10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A4C911-33EC-4046-9600-F229F878F5F0}" type="datetimeFigureOut">
              <a:rPr lang="nl-NL" smtClean="0"/>
              <a:t>24-10-16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E38D6-1270-48DA-9369-25209830BD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2827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4CF4-E489-ED48-BD8D-D9F2D1D69BFD}" type="datetimeFigureOut">
              <a:rPr lang="nl-NL" smtClean="0"/>
              <a:t>24-10-16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2F61A-5CC2-BA40-ACB6-E28B097803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516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4CF4-E489-ED48-BD8D-D9F2D1D69BFD}" type="datetimeFigureOut">
              <a:rPr lang="nl-NL" smtClean="0"/>
              <a:t>24-10-16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2F61A-5CC2-BA40-ACB6-E28B097803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3264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4CF4-E489-ED48-BD8D-D9F2D1D69BFD}" type="datetimeFigureOut">
              <a:rPr lang="nl-NL" smtClean="0"/>
              <a:t>24-10-16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2F61A-5CC2-BA40-ACB6-E28B097803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7710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4CF4-E489-ED48-BD8D-D9F2D1D69BFD}" type="datetimeFigureOut">
              <a:rPr lang="nl-NL" smtClean="0"/>
              <a:t>24-10-16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2F61A-5CC2-BA40-ACB6-E28B097803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426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4CF4-E489-ED48-BD8D-D9F2D1D69BFD}" type="datetimeFigureOut">
              <a:rPr lang="nl-NL" smtClean="0"/>
              <a:t>24-10-16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2F61A-5CC2-BA40-ACB6-E28B097803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1410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4CF4-E489-ED48-BD8D-D9F2D1D69BFD}" type="datetimeFigureOut">
              <a:rPr lang="nl-NL" smtClean="0"/>
              <a:t>24-10-16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2F61A-5CC2-BA40-ACB6-E28B097803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0279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4CF4-E489-ED48-BD8D-D9F2D1D69BFD}" type="datetimeFigureOut">
              <a:rPr lang="nl-NL" smtClean="0"/>
              <a:t>24-10-16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2F61A-5CC2-BA40-ACB6-E28B097803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9022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4CF4-E489-ED48-BD8D-D9F2D1D69BFD}" type="datetimeFigureOut">
              <a:rPr lang="nl-NL" smtClean="0"/>
              <a:t>24-10-16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2F61A-5CC2-BA40-ACB6-E28B097803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8223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4CF4-E489-ED48-BD8D-D9F2D1D69BFD}" type="datetimeFigureOut">
              <a:rPr lang="nl-NL" smtClean="0"/>
              <a:t>24-10-16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2F61A-5CC2-BA40-ACB6-E28B097803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7366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4CF4-E489-ED48-BD8D-D9F2D1D69BFD}" type="datetimeFigureOut">
              <a:rPr lang="nl-NL" smtClean="0"/>
              <a:t>24-10-16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2F61A-5CC2-BA40-ACB6-E28B097803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7943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4CF4-E489-ED48-BD8D-D9F2D1D69BFD}" type="datetimeFigureOut">
              <a:rPr lang="nl-NL" smtClean="0"/>
              <a:t>24-10-16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2F61A-5CC2-BA40-ACB6-E28B097803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6081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D4CF4-E489-ED48-BD8D-D9F2D1D69BFD}" type="datetimeFigureOut">
              <a:rPr lang="nl-NL" smtClean="0"/>
              <a:t>24-10-16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2F61A-5CC2-BA40-ACB6-E28B097803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7269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1b Basisvoedingsleer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Min Anti O Vit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63424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Calcium en Fosfor</a:t>
            </a:r>
            <a:endParaRPr lang="nl-NL" dirty="0"/>
          </a:p>
        </p:txBody>
      </p:sp>
      <p:pic>
        <p:nvPicPr>
          <p:cNvPr id="4" name="Tijdelijke aanduiding voor inhoud 3" descr="Schermafbeelding 2014-10-04 om 13.39.12.pn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5944" y="1600200"/>
            <a:ext cx="4725955" cy="2636175"/>
          </a:xfrm>
        </p:spPr>
      </p:pic>
      <p:sp>
        <p:nvSpPr>
          <p:cNvPr id="5" name="Tekstvak 4"/>
          <p:cNvSpPr txBox="1"/>
          <p:nvPr/>
        </p:nvSpPr>
        <p:spPr>
          <a:xfrm>
            <a:off x="3266622" y="4637453"/>
            <a:ext cx="51222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Constant calciumgehalte bloed door:</a:t>
            </a:r>
          </a:p>
          <a:p>
            <a:pPr marL="285750" indent="-285750">
              <a:buFont typeface="Arial"/>
              <a:buChar char="•"/>
            </a:pPr>
            <a:r>
              <a:rPr lang="nl-NL" dirty="0" err="1" smtClean="0"/>
              <a:t>ParaatHormoon</a:t>
            </a:r>
            <a:r>
              <a:rPr lang="nl-NL" dirty="0" smtClean="0"/>
              <a:t> PTH</a:t>
            </a:r>
          </a:p>
          <a:p>
            <a:pPr marL="285750" indent="-285750">
              <a:buFont typeface="Arial"/>
              <a:buChar char="•"/>
            </a:pPr>
            <a:r>
              <a:rPr lang="nl-NL" dirty="0" smtClean="0"/>
              <a:t>Calcitonine </a:t>
            </a:r>
          </a:p>
          <a:p>
            <a:pPr marL="285750" indent="-285750">
              <a:buFont typeface="Arial"/>
              <a:buChar char="•"/>
            </a:pPr>
            <a:r>
              <a:rPr lang="nl-NL" dirty="0" smtClean="0"/>
              <a:t>Vitamine 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75733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Calcium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Tekort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 err="1" smtClean="0"/>
              <a:t>All</a:t>
            </a:r>
            <a:r>
              <a:rPr lang="nl-NL" dirty="0" smtClean="0"/>
              <a:t> </a:t>
            </a:r>
            <a:r>
              <a:rPr lang="nl-NL" dirty="0" err="1" smtClean="0"/>
              <a:t>meat</a:t>
            </a:r>
            <a:r>
              <a:rPr lang="nl-NL" dirty="0" smtClean="0"/>
              <a:t> </a:t>
            </a:r>
            <a:r>
              <a:rPr lang="nl-NL" dirty="0" err="1" smtClean="0"/>
              <a:t>syndrome</a:t>
            </a:r>
            <a:r>
              <a:rPr lang="nl-NL" dirty="0" smtClean="0"/>
              <a:t>:</a:t>
            </a:r>
          </a:p>
          <a:p>
            <a:pPr marL="0" indent="0">
              <a:buNone/>
            </a:pPr>
            <a:r>
              <a:rPr lang="nl-NL" dirty="0"/>
              <a:t>	R</a:t>
            </a:r>
            <a:r>
              <a:rPr lang="nl-NL" dirty="0" smtClean="0"/>
              <a:t>ubber </a:t>
            </a:r>
            <a:r>
              <a:rPr lang="nl-NL" dirty="0" err="1" smtClean="0"/>
              <a:t>Jaw</a:t>
            </a:r>
            <a:endParaRPr lang="nl-NL" dirty="0" smtClean="0"/>
          </a:p>
          <a:p>
            <a:r>
              <a:rPr lang="nl-NL" dirty="0" smtClean="0"/>
              <a:t>Zogende teven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Eclampsie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 smtClean="0"/>
              <a:t>Overmaat 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NL" dirty="0" smtClean="0"/>
              <a:t>Snelgroeiende pups grote hondenrassen: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err="1" smtClean="0"/>
              <a:t>Enostosis</a:t>
            </a:r>
            <a:endParaRPr lang="nl-NL" dirty="0" smtClean="0"/>
          </a:p>
          <a:p>
            <a:r>
              <a:rPr lang="nl-NL" dirty="0" smtClean="0"/>
              <a:t>Ernstige bevinding bij bloedonderzoek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169530"/>
            <a:ext cx="3937926" cy="2462295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4564" y="3996664"/>
            <a:ext cx="1834462" cy="2729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036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Elektrolyten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Na K en CL</a:t>
            </a:r>
          </a:p>
          <a:p>
            <a:r>
              <a:rPr lang="nl-NL" dirty="0" smtClean="0"/>
              <a:t>Zuur-base evenwicht (H+ en OH-)</a:t>
            </a:r>
          </a:p>
          <a:p>
            <a:r>
              <a:rPr lang="nl-NL" dirty="0" smtClean="0"/>
              <a:t>Osmotisch evenwicht </a:t>
            </a:r>
          </a:p>
          <a:p>
            <a:r>
              <a:rPr lang="nl-NL" dirty="0" smtClean="0"/>
              <a:t>Geleiden zenuw-														impulsen</a:t>
            </a:r>
          </a:p>
          <a:p>
            <a:r>
              <a:rPr lang="nl-NL" dirty="0" smtClean="0"/>
              <a:t>Spiersamentrekkingen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6164" y="2859243"/>
            <a:ext cx="3693111" cy="272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322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Schermafbeelding 2014-10-04 om 13.42.5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378200" cy="568960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4077462" y="710241"/>
            <a:ext cx="44116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Te kort elektrolyten: zwakte</a:t>
            </a:r>
          </a:p>
          <a:p>
            <a:endParaRPr lang="nl-NL" dirty="0"/>
          </a:p>
          <a:p>
            <a:r>
              <a:rPr lang="nl-NL" dirty="0" smtClean="0"/>
              <a:t>Overmaat </a:t>
            </a:r>
            <a:r>
              <a:rPr lang="nl-NL" dirty="0" err="1" smtClean="0"/>
              <a:t>NaCl</a:t>
            </a:r>
            <a:r>
              <a:rPr lang="nl-NL" dirty="0" smtClean="0"/>
              <a:t>: </a:t>
            </a:r>
            <a:r>
              <a:rPr lang="nl-NL" dirty="0" err="1" smtClean="0"/>
              <a:t>nierlijden</a:t>
            </a:r>
            <a:r>
              <a:rPr lang="nl-NL" dirty="0" smtClean="0"/>
              <a:t> en hartproblemen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14389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Magnesium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Eerder te veel dan tekort</a:t>
            </a:r>
          </a:p>
          <a:p>
            <a:endParaRPr lang="nl-NL" dirty="0"/>
          </a:p>
        </p:txBody>
      </p:sp>
      <p:pic>
        <p:nvPicPr>
          <p:cNvPr id="4" name="Afbeelding 3" descr="Schermafbeelding 2014-10-04 om 13.44.3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651" y="2452809"/>
            <a:ext cx="4635859" cy="374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042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IJzer </a:t>
            </a:r>
            <a:endParaRPr lang="nl-NL" dirty="0"/>
          </a:p>
        </p:txBody>
      </p:sp>
      <p:pic>
        <p:nvPicPr>
          <p:cNvPr id="4" name="Tijdelijke aanduiding voor inhoud 3" descr="Schermafbeelding 2014-10-04 om 13.45.35.pn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073" r="-11073"/>
          <a:stretch>
            <a:fillRect/>
          </a:stretch>
        </p:blipFill>
        <p:spPr>
          <a:xfrm>
            <a:off x="0" y="1417638"/>
            <a:ext cx="6490085" cy="3569297"/>
          </a:xfrm>
        </p:spPr>
      </p:pic>
      <p:sp>
        <p:nvSpPr>
          <p:cNvPr id="5" name="Tekstvak 4"/>
          <p:cNvSpPr txBox="1"/>
          <p:nvPr/>
        </p:nvSpPr>
        <p:spPr>
          <a:xfrm>
            <a:off x="6698202" y="2749049"/>
            <a:ext cx="19885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Tekort door:</a:t>
            </a:r>
          </a:p>
          <a:p>
            <a:r>
              <a:rPr lang="nl-NL" dirty="0" smtClean="0"/>
              <a:t>Bloedverlies</a:t>
            </a:r>
          </a:p>
          <a:p>
            <a:r>
              <a:rPr lang="nl-NL" dirty="0" smtClean="0"/>
              <a:t>Lang melk voeren</a:t>
            </a:r>
          </a:p>
          <a:p>
            <a:endParaRPr lang="nl-NL" dirty="0"/>
          </a:p>
          <a:p>
            <a:r>
              <a:rPr lang="nl-NL" dirty="0" smtClean="0"/>
              <a:t>Verschijnsel:</a:t>
            </a:r>
          </a:p>
          <a:p>
            <a:r>
              <a:rPr lang="nl-NL" dirty="0" smtClean="0"/>
              <a:t>Anemie en </a:t>
            </a:r>
          </a:p>
          <a:p>
            <a:endParaRPr lang="nl-NL" dirty="0"/>
          </a:p>
          <a:p>
            <a:r>
              <a:rPr lang="nl-NL" dirty="0" smtClean="0"/>
              <a:t>moeheid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3831" y="241215"/>
            <a:ext cx="2641600" cy="24257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64017" y="4432965"/>
            <a:ext cx="1911194" cy="21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944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afbeelding 2014-10-04 om 13.46.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4446" y="529172"/>
            <a:ext cx="3280655" cy="3341976"/>
          </a:xfrm>
          <a:prstGeom prst="rect">
            <a:avLst/>
          </a:prstGeom>
        </p:spPr>
      </p:pic>
      <p:pic>
        <p:nvPicPr>
          <p:cNvPr id="3" name="Afbeelding 2" descr="Schermafbeelding 2014-10-04 om 13.47.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430" y="0"/>
            <a:ext cx="3213100" cy="6591300"/>
          </a:xfrm>
          <a:prstGeom prst="rect">
            <a:avLst/>
          </a:prstGeom>
        </p:spPr>
      </p:pic>
      <p:pic>
        <p:nvPicPr>
          <p:cNvPr id="4" name="Afbeelding 3" descr="Schermafbeelding 2014-10-04 om 13.46.5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71" y="4389842"/>
            <a:ext cx="4533900" cy="176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188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Koper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Grootste probleem: koperstapeling geeft 												levercirrose</a:t>
            </a:r>
          </a:p>
          <a:p>
            <a:pPr lvl="1"/>
            <a:r>
              <a:rPr lang="nl-NL" dirty="0" err="1" smtClean="0"/>
              <a:t>Bedlington</a:t>
            </a:r>
            <a:r>
              <a:rPr lang="nl-NL" dirty="0" smtClean="0"/>
              <a:t> Terriër</a:t>
            </a:r>
          </a:p>
          <a:p>
            <a:pPr lvl="1"/>
            <a:r>
              <a:rPr lang="nl-NL" dirty="0" smtClean="0"/>
              <a:t>West Highland White Terriër</a:t>
            </a:r>
          </a:p>
          <a:p>
            <a:pPr marL="457200" lvl="1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582" y="3930347"/>
            <a:ext cx="2540000" cy="25400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3746" y="4229848"/>
            <a:ext cx="1946560" cy="209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559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Selenium</a:t>
            </a:r>
            <a:endParaRPr lang="nl-NL" dirty="0"/>
          </a:p>
        </p:txBody>
      </p:sp>
      <p:pic>
        <p:nvPicPr>
          <p:cNvPr id="4" name="Tijdelijke aanduiding voor inhoud 3" descr="Schermafbeelding 2014-10-04 om 13.49.19.pn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126" b="-8126"/>
          <a:stretch>
            <a:fillRect/>
          </a:stretch>
        </p:blipFill>
        <p:spPr>
          <a:xfrm>
            <a:off x="457200" y="1417638"/>
            <a:ext cx="4322390" cy="2377148"/>
          </a:xfrm>
        </p:spPr>
      </p:pic>
      <p:pic>
        <p:nvPicPr>
          <p:cNvPr id="5" name="Afbeelding 4" descr="Schermafbeelding 2014-10-04 om 13.49.2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4592" y="3116838"/>
            <a:ext cx="3162300" cy="222250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843901" y="4378425"/>
            <a:ext cx="3459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Selenium spaart vit E</a:t>
            </a:r>
          </a:p>
        </p:txBody>
      </p:sp>
    </p:spTree>
    <p:extLst>
      <p:ext uri="{BB962C8B-B14F-4D97-AF65-F5344CB8AC3E}">
        <p14:creationId xmlns:p14="http://schemas.microsoft.com/office/powerpoint/2010/main" val="3508628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Anti </a:t>
            </a:r>
            <a:r>
              <a:rPr lang="nl-NL" dirty="0" err="1" smtClean="0"/>
              <a:t>oxidanten</a:t>
            </a:r>
            <a:endParaRPr lang="nl-NL" dirty="0"/>
          </a:p>
        </p:txBody>
      </p:sp>
      <p:pic>
        <p:nvPicPr>
          <p:cNvPr id="4" name="Tijdelijke aanduiding voor inhoud 3" descr="Schermafbeelding 2014-10-04 om 13.51.36.pn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909" r="-9909"/>
          <a:stretch>
            <a:fillRect/>
          </a:stretch>
        </p:blipFill>
        <p:spPr>
          <a:xfrm>
            <a:off x="2659932" y="2840962"/>
            <a:ext cx="7052239" cy="3878460"/>
          </a:xfrm>
        </p:spPr>
      </p:pic>
      <p:pic>
        <p:nvPicPr>
          <p:cNvPr id="5" name="Afbeelding 4" descr="Schermafbeelding 2014-10-04 om 13.50.2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862" y="1417638"/>
            <a:ext cx="2668192" cy="1615507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651725" y="3776809"/>
            <a:ext cx="227268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Vrije radicalen komen vrij bij:</a:t>
            </a:r>
          </a:p>
          <a:p>
            <a:pPr marL="285750" indent="-285750">
              <a:buFont typeface="Arial"/>
              <a:buChar char="•"/>
            </a:pPr>
            <a:r>
              <a:rPr lang="nl-NL" dirty="0" smtClean="0"/>
              <a:t>Ontstekingen</a:t>
            </a:r>
          </a:p>
          <a:p>
            <a:pPr marL="285750" indent="-285750">
              <a:buFont typeface="Arial"/>
              <a:buChar char="•"/>
            </a:pPr>
            <a:r>
              <a:rPr lang="nl-NL" dirty="0" smtClean="0"/>
              <a:t>Chronische ziekte processen</a:t>
            </a:r>
          </a:p>
          <a:p>
            <a:pPr marL="285750" indent="-285750">
              <a:buFont typeface="Arial"/>
              <a:buChar char="•"/>
            </a:pPr>
            <a:r>
              <a:rPr lang="nl-NL" dirty="0" smtClean="0"/>
              <a:t>veroudering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83817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Leerresultaten	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Basistermen</a:t>
            </a:r>
          </a:p>
          <a:p>
            <a:r>
              <a:rPr lang="nl-NL" dirty="0" smtClean="0"/>
              <a:t>Advies geven</a:t>
            </a:r>
          </a:p>
          <a:p>
            <a:r>
              <a:rPr lang="nl-NL" dirty="0" smtClean="0"/>
              <a:t>Voer vergelijken</a:t>
            </a:r>
          </a:p>
          <a:p>
            <a:r>
              <a:rPr lang="nl-NL" dirty="0" smtClean="0"/>
              <a:t>Aanbeveling dagelijkse energie behoefte</a:t>
            </a:r>
          </a:p>
          <a:p>
            <a:r>
              <a:rPr lang="nl-NL" dirty="0" smtClean="0"/>
              <a:t>Redenen waarom kat en hond verschillende soorten voer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75254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afbeelding 2014-10-04 om 13.52.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09848"/>
            <a:ext cx="9144000" cy="302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424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Vitaminen</a:t>
            </a:r>
            <a:endParaRPr lang="nl-NL" dirty="0"/>
          </a:p>
        </p:txBody>
      </p:sp>
      <p:pic>
        <p:nvPicPr>
          <p:cNvPr id="4" name="Tijdelijke aanduiding voor inhoud 3" descr="Schermafbeelding 2014-10-04 om 13.52.59.pn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2879" b="-22879"/>
          <a:stretch>
            <a:fillRect/>
          </a:stretch>
        </p:blipFill>
        <p:spPr>
          <a:xfrm>
            <a:off x="457200" y="1207479"/>
            <a:ext cx="8229600" cy="4525963"/>
          </a:xfrm>
        </p:spPr>
      </p:pic>
      <p:sp>
        <p:nvSpPr>
          <p:cNvPr id="5" name="Tekstvak 4"/>
          <p:cNvSpPr txBox="1"/>
          <p:nvPr/>
        </p:nvSpPr>
        <p:spPr>
          <a:xfrm>
            <a:off x="457201" y="5564944"/>
            <a:ext cx="8407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Geen vet, koolhydraat, eiwit op zich, wel vaak eiwit component “amine” vaak co-enzym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51978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afbeelding 2014-10-04 om 14.06.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594" y="0"/>
            <a:ext cx="59276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85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740284" y="290247"/>
            <a:ext cx="8229600" cy="1143000"/>
          </a:xfrm>
        </p:spPr>
        <p:txBody>
          <a:bodyPr/>
          <a:lstStyle/>
          <a:p>
            <a:r>
              <a:rPr lang="nl-NL" dirty="0" smtClean="0"/>
              <a:t>Vitamine A</a:t>
            </a:r>
            <a:endParaRPr lang="nl-NL" dirty="0"/>
          </a:p>
        </p:txBody>
      </p:sp>
      <p:pic>
        <p:nvPicPr>
          <p:cNvPr id="4" name="Tijdelijke aanduiding voor inhoud 3" descr="Schermafbeelding 2014-10-04 om 14.06.50.pn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510" r="-13510"/>
          <a:stretch>
            <a:fillRect/>
          </a:stretch>
        </p:blipFill>
        <p:spPr>
          <a:xfrm>
            <a:off x="457200" y="1600201"/>
            <a:ext cx="4292002" cy="2360436"/>
          </a:xfrm>
        </p:spPr>
      </p:pic>
      <p:pic>
        <p:nvPicPr>
          <p:cNvPr id="5" name="Afbeelding 4" descr="Schermafbeelding 2014-10-04 om 14.07.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2747" y="3097084"/>
            <a:ext cx="3200400" cy="331470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428783" y="4428559"/>
            <a:ext cx="3183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Tekorten zeldzaam</a:t>
            </a:r>
          </a:p>
          <a:p>
            <a:r>
              <a:rPr lang="nl-NL" dirty="0" smtClean="0"/>
              <a:t>Overmaat door Lever(traan)</a:t>
            </a:r>
          </a:p>
          <a:p>
            <a:endParaRPr lang="nl-NL" dirty="0"/>
          </a:p>
          <a:p>
            <a:r>
              <a:rPr lang="nl-NL" dirty="0" err="1" smtClean="0"/>
              <a:t>Retinol</a:t>
            </a:r>
            <a:r>
              <a:rPr lang="nl-NL" dirty="0" smtClean="0"/>
              <a:t> voor de retina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2747" y="410843"/>
            <a:ext cx="35052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345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1293" y="2659233"/>
            <a:ext cx="2862707" cy="286270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Vitamine D</a:t>
            </a:r>
            <a:endParaRPr lang="nl-NL" dirty="0"/>
          </a:p>
        </p:txBody>
      </p:sp>
      <p:pic>
        <p:nvPicPr>
          <p:cNvPr id="4" name="Tijdelijke aanduiding voor inhoud 3" descr="Schermafbeelding 2014-10-04 om 14.07.11.pn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0371" r="-50371"/>
          <a:stretch>
            <a:fillRect/>
          </a:stretch>
        </p:blipFill>
        <p:spPr>
          <a:xfrm>
            <a:off x="-871318" y="1274325"/>
            <a:ext cx="5689793" cy="3129167"/>
          </a:xfrm>
        </p:spPr>
      </p:pic>
      <p:sp>
        <p:nvSpPr>
          <p:cNvPr id="5" name="Tekstvak 4"/>
          <p:cNvSpPr txBox="1"/>
          <p:nvPr/>
        </p:nvSpPr>
        <p:spPr>
          <a:xfrm>
            <a:off x="4818475" y="1735903"/>
            <a:ext cx="23144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Calcium en fosfor:</a:t>
            </a:r>
          </a:p>
          <a:p>
            <a:pPr marL="285750" indent="-285750">
              <a:buFont typeface="Arial"/>
              <a:buChar char="•"/>
            </a:pPr>
            <a:r>
              <a:rPr lang="nl-NL" dirty="0" smtClean="0"/>
              <a:t>Darmabsorptie</a:t>
            </a:r>
          </a:p>
          <a:p>
            <a:pPr marL="285750" indent="-285750">
              <a:buFont typeface="Arial"/>
              <a:buChar char="•"/>
            </a:pPr>
            <a:r>
              <a:rPr lang="nl-NL" dirty="0" smtClean="0"/>
              <a:t>Botopbouw</a:t>
            </a:r>
            <a:endParaRPr lang="nl-NL" dirty="0"/>
          </a:p>
        </p:txBody>
      </p:sp>
      <p:pic>
        <p:nvPicPr>
          <p:cNvPr id="7" name="Afbeelding 6" descr="Schermafbeelding 2014-10-04 om 14.07.1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563014"/>
            <a:ext cx="6667500" cy="153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201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Vitamine 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Alfa –tocoferol</a:t>
            </a:r>
          </a:p>
          <a:p>
            <a:r>
              <a:rPr lang="nl-NL" dirty="0" smtClean="0"/>
              <a:t>Krachtig biologisch antioxidant</a:t>
            </a:r>
          </a:p>
          <a:p>
            <a:r>
              <a:rPr lang="nl-NL" dirty="0" smtClean="0"/>
              <a:t>Beschermt celmembranen</a:t>
            </a:r>
          </a:p>
          <a:p>
            <a:r>
              <a:rPr lang="nl-NL" dirty="0" smtClean="0"/>
              <a:t>Vit E tekort hond: spier probleem, voortplanting verminderd, afweer gestoord</a:t>
            </a:r>
          </a:p>
          <a:p>
            <a:r>
              <a:rPr lang="nl-NL" dirty="0" smtClean="0"/>
              <a:t>Vit E tekort kat: </a:t>
            </a:r>
            <a:r>
              <a:rPr lang="nl-NL" dirty="0" err="1" smtClean="0"/>
              <a:t>steatitis</a:t>
            </a:r>
            <a:r>
              <a:rPr lang="nl-NL" dirty="0" smtClean="0"/>
              <a:t>, hart- en spierschade</a:t>
            </a:r>
          </a:p>
          <a:p>
            <a:r>
              <a:rPr lang="nl-NL" dirty="0" smtClean="0"/>
              <a:t>Meer nodig als veel </a:t>
            </a:r>
            <a:r>
              <a:rPr lang="nl-NL" dirty="0" err="1" smtClean="0"/>
              <a:t>meerv</a:t>
            </a:r>
            <a:r>
              <a:rPr lang="nl-NL" dirty="0" smtClean="0"/>
              <a:t> </a:t>
            </a:r>
            <a:r>
              <a:rPr lang="nl-NL" dirty="0" err="1" smtClean="0"/>
              <a:t>onverz</a:t>
            </a:r>
            <a:r>
              <a:rPr lang="nl-NL" dirty="0" smtClean="0"/>
              <a:t> </a:t>
            </a:r>
            <a:r>
              <a:rPr lang="nl-NL" dirty="0" err="1" smtClean="0"/>
              <a:t>vetz</a:t>
            </a:r>
            <a:r>
              <a:rPr lang="nl-NL" dirty="0" smtClean="0"/>
              <a:t> (vis)</a:t>
            </a:r>
          </a:p>
          <a:p>
            <a:r>
              <a:rPr lang="nl-NL" dirty="0" smtClean="0"/>
              <a:t>Minder nodig indien voldoende Selenium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5518" y="0"/>
            <a:ext cx="3158482" cy="315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825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Vitamine E</a:t>
            </a:r>
            <a:endParaRPr lang="nl-NL" dirty="0"/>
          </a:p>
        </p:txBody>
      </p:sp>
      <p:pic>
        <p:nvPicPr>
          <p:cNvPr id="5" name="Tijdelijke aanduiding voor inhoud 4" descr="Schermafbeelding 2014-10-04 om 14.07.46.pn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0508" r="-80508"/>
          <a:stretch>
            <a:fillRect/>
          </a:stretch>
        </p:blipFill>
        <p:spPr>
          <a:xfrm>
            <a:off x="1562470" y="1547581"/>
            <a:ext cx="9129638" cy="5020949"/>
          </a:xfrm>
        </p:spPr>
      </p:pic>
      <p:pic>
        <p:nvPicPr>
          <p:cNvPr id="6" name="Afbeelding 5" descr="Schermafbeelding 2014-10-04 om 14.07.5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457" y="1547581"/>
            <a:ext cx="2927720" cy="310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281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Vitamine K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1600200"/>
            <a:ext cx="4762997" cy="2619465"/>
          </a:xfrm>
        </p:spPr>
      </p:pic>
      <p:sp>
        <p:nvSpPr>
          <p:cNvPr id="5" name="Tekstvak 4"/>
          <p:cNvSpPr txBox="1"/>
          <p:nvPr/>
        </p:nvSpPr>
        <p:spPr>
          <a:xfrm>
            <a:off x="985944" y="4921550"/>
            <a:ext cx="73695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nl-NL" dirty="0" smtClean="0"/>
              <a:t>Gemaakt door darmbacteriën</a:t>
            </a:r>
          </a:p>
          <a:p>
            <a:pPr marL="285750" indent="-285750">
              <a:buFont typeface="Arial"/>
              <a:buChar char="•"/>
            </a:pPr>
            <a:r>
              <a:rPr lang="nl-NL" dirty="0" err="1" smtClean="0"/>
              <a:t>Coumarine</a:t>
            </a:r>
            <a:r>
              <a:rPr lang="nl-NL" dirty="0" smtClean="0"/>
              <a:t> (rattengif) is antistolling</a:t>
            </a:r>
          </a:p>
          <a:p>
            <a:pPr marL="285750" indent="-285750">
              <a:buFont typeface="Arial"/>
              <a:buChar char="•"/>
            </a:pPr>
            <a:r>
              <a:rPr lang="nl-NL" dirty="0" smtClean="0"/>
              <a:t>Langdurig AB negatief effect op darmflora en dus vit K tekort</a:t>
            </a:r>
          </a:p>
          <a:p>
            <a:pPr marL="285750" indent="-285750">
              <a:buFont typeface="Arial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9761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Vitamine B complex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Betrokken bij vele enzymprocessen</a:t>
            </a:r>
          </a:p>
          <a:p>
            <a:r>
              <a:rPr lang="nl-NL" dirty="0" smtClean="0"/>
              <a:t>Niet snel toxisch (wo)</a:t>
            </a:r>
            <a:endParaRPr lang="nl-NL" dirty="0"/>
          </a:p>
        </p:txBody>
      </p:sp>
      <p:pic>
        <p:nvPicPr>
          <p:cNvPr id="4" name="Afbeelding 3" descr="Schermafbeelding 2014-10-04 om 14.08.4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3266871"/>
            <a:ext cx="3225800" cy="3225800"/>
          </a:xfrm>
          <a:prstGeom prst="rect">
            <a:avLst/>
          </a:prstGeom>
        </p:spPr>
      </p:pic>
      <p:pic>
        <p:nvPicPr>
          <p:cNvPr id="5" name="Afbeelding 4" descr="Schermafbeelding 2014-10-05 om 20.03.3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5317" y="5359572"/>
            <a:ext cx="3314700" cy="13716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3870" y="4921550"/>
            <a:ext cx="2406412" cy="1809622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7631" y="3107953"/>
            <a:ext cx="3238566" cy="181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593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Vitamine C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Hond en kat maakt Vitamine C uit glucose</a:t>
            </a:r>
          </a:p>
          <a:p>
            <a:r>
              <a:rPr lang="nl-NL" dirty="0" smtClean="0"/>
              <a:t>Men denkt aan preventieve werking </a:t>
            </a:r>
          </a:p>
          <a:p>
            <a:r>
              <a:rPr lang="nl-NL" dirty="0" smtClean="0"/>
              <a:t>Hoge doseringen werken niet (p) tegen HD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738" y="3522663"/>
            <a:ext cx="3124200" cy="260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156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Instructie: wat doe ik tijdens de bespreking van de </a:t>
            </a:r>
            <a:r>
              <a:rPr lang="nl-NL" dirty="0" err="1" smtClean="0"/>
              <a:t>ppt</a:t>
            </a:r>
            <a:r>
              <a:rPr lang="nl-NL" dirty="0" smtClean="0"/>
              <a:t>?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Vraag: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nl-NL" dirty="0"/>
              <a:t>Wat ga je doen?  </a:t>
            </a:r>
          </a:p>
          <a:p>
            <a:pPr lvl="0"/>
            <a:r>
              <a:rPr lang="nl-NL" dirty="0"/>
              <a:t>Hoe ga je het doen?</a:t>
            </a:r>
          </a:p>
          <a:p>
            <a:pPr lvl="0"/>
            <a:r>
              <a:rPr lang="nl-NL" dirty="0"/>
              <a:t>Hoelang krijg je er voor?</a:t>
            </a:r>
          </a:p>
          <a:p>
            <a:pPr lvl="0"/>
            <a:r>
              <a:rPr lang="nl-NL" dirty="0"/>
              <a:t>Welke hulp mag je gebruiken?</a:t>
            </a:r>
          </a:p>
          <a:p>
            <a:pPr lvl="0"/>
            <a:r>
              <a:rPr lang="nl-NL" dirty="0"/>
              <a:t>Wat ga je doen als je klaar bent?</a:t>
            </a:r>
          </a:p>
          <a:p>
            <a:r>
              <a:rPr lang="nl-NL" dirty="0"/>
              <a:t>Wat doen we met de opbrengst</a:t>
            </a:r>
            <a:r>
              <a:rPr lang="nl-NL" dirty="0" smtClean="0">
                <a:effectLst/>
              </a:rPr>
              <a:t> 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 smtClean="0"/>
              <a:t>Antwoord: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4174934"/>
          </a:xfrm>
        </p:spPr>
        <p:txBody>
          <a:bodyPr>
            <a:normAutofit fontScale="85000" lnSpcReduction="20000"/>
          </a:bodyPr>
          <a:lstStyle/>
          <a:p>
            <a:r>
              <a:rPr lang="nl-NL" dirty="0" smtClean="0"/>
              <a:t>Actief luisteren en vragen beantwoorden tijdens de behandeling. Je “pingt” op het moment dat je een vraag kan beantwoorden</a:t>
            </a:r>
          </a:p>
          <a:p>
            <a:r>
              <a:rPr lang="nl-NL" dirty="0" smtClean="0"/>
              <a:t>Vragen staan op een blad dat je uitgereikt wordt; daarop beantwoord je ze ook</a:t>
            </a:r>
          </a:p>
          <a:p>
            <a:r>
              <a:rPr lang="nl-NL" dirty="0" smtClean="0"/>
              <a:t>Zo lang als de </a:t>
            </a:r>
            <a:r>
              <a:rPr lang="nl-NL" dirty="0" err="1" smtClean="0"/>
              <a:t>ppt</a:t>
            </a:r>
            <a:r>
              <a:rPr lang="nl-NL" dirty="0" smtClean="0"/>
              <a:t> duurt</a:t>
            </a:r>
          </a:p>
          <a:p>
            <a:r>
              <a:rPr lang="nl-NL" dirty="0" smtClean="0"/>
              <a:t>De hulp bestaat uit de beelden die getoond worden</a:t>
            </a:r>
          </a:p>
          <a:p>
            <a:r>
              <a:rPr lang="nl-NL" dirty="0" smtClean="0"/>
              <a:t>Checken welke vragen nog niet zijn beantwoord</a:t>
            </a:r>
          </a:p>
          <a:p>
            <a:r>
              <a:rPr lang="nl-NL" dirty="0" smtClean="0"/>
              <a:t>Checken of iedereen voldoende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82246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L-</a:t>
            </a:r>
            <a:r>
              <a:rPr lang="nl-NL" dirty="0" err="1" smtClean="0"/>
              <a:t>Carnitine</a:t>
            </a:r>
            <a:endParaRPr lang="nl-NL" dirty="0"/>
          </a:p>
        </p:txBody>
      </p:sp>
      <p:pic>
        <p:nvPicPr>
          <p:cNvPr id="4" name="Tijdelijke aanduiding voor inhoud 3" descr="Schermafbeelding 2014-10-04 om 14.09.12.pn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908" r="-5908"/>
          <a:stretch>
            <a:fillRect/>
          </a:stretch>
        </p:blipFill>
        <p:spPr/>
      </p:pic>
      <p:sp>
        <p:nvSpPr>
          <p:cNvPr id="5" name="Tekstvak 4"/>
          <p:cNvSpPr txBox="1"/>
          <p:nvPr/>
        </p:nvSpPr>
        <p:spPr>
          <a:xfrm>
            <a:off x="5684842" y="2010473"/>
            <a:ext cx="32586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Vet </a:t>
            </a:r>
            <a:r>
              <a:rPr lang="nl-NL" sz="2400" dirty="0" smtClean="0">
                <a:sym typeface="Wingdings"/>
              </a:rPr>
              <a:t> energie</a:t>
            </a:r>
          </a:p>
          <a:p>
            <a:pPr marL="342900" indent="-342900">
              <a:buFont typeface="Arial"/>
              <a:buChar char="•"/>
            </a:pPr>
            <a:r>
              <a:rPr lang="nl-NL" sz="2400" dirty="0" smtClean="0">
                <a:sym typeface="Wingdings"/>
              </a:rPr>
              <a:t>Pups grote rassen</a:t>
            </a:r>
          </a:p>
          <a:p>
            <a:pPr marL="342900" indent="-342900">
              <a:buFont typeface="Arial"/>
              <a:buChar char="•"/>
            </a:pPr>
            <a:r>
              <a:rPr lang="nl-NL" sz="2400" dirty="0" smtClean="0">
                <a:sym typeface="Wingdings"/>
              </a:rPr>
              <a:t>Voorkomt leververvetting katten bij gewichtsverlies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333018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Carotenoïden</a:t>
            </a:r>
            <a:endParaRPr lang="nl-NL" dirty="0"/>
          </a:p>
        </p:txBody>
      </p:sp>
      <p:pic>
        <p:nvPicPr>
          <p:cNvPr id="4" name="Tijdelijke aanduiding voor inhoud 3" descr="Schermafbeelding 2014-10-04 om 14.10.21.pn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42" r="-1042"/>
          <a:stretch>
            <a:fillRect/>
          </a:stretch>
        </p:blipFill>
        <p:spPr/>
      </p:pic>
      <p:sp>
        <p:nvSpPr>
          <p:cNvPr id="5" name="Tekstvak 4"/>
          <p:cNvSpPr txBox="1"/>
          <p:nvPr/>
        </p:nvSpPr>
        <p:spPr>
          <a:xfrm>
            <a:off x="6533965" y="4461982"/>
            <a:ext cx="1829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antioxidanten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99210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Flavonoïden</a:t>
            </a:r>
            <a:endParaRPr lang="nl-NL" dirty="0"/>
          </a:p>
        </p:txBody>
      </p:sp>
      <p:pic>
        <p:nvPicPr>
          <p:cNvPr id="4" name="Tijdelijke aanduiding voor inhoud 3" descr="Schermafbeelding 2014-10-04 om 14.10.31.pn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5744" b="-65744"/>
          <a:stretch>
            <a:fillRect/>
          </a:stretch>
        </p:blipFill>
        <p:spPr/>
      </p:pic>
      <p:sp>
        <p:nvSpPr>
          <p:cNvPr id="5" name="Tekstvak 4"/>
          <p:cNvSpPr txBox="1"/>
          <p:nvPr/>
        </p:nvSpPr>
        <p:spPr>
          <a:xfrm>
            <a:off x="2072153" y="5406185"/>
            <a:ext cx="5815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Sparen vit C, ondersteunen anti-</a:t>
            </a:r>
            <a:r>
              <a:rPr lang="nl-NL" dirty="0" err="1" smtClean="0"/>
              <a:t>oxidantensysteem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57504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mineralen</a:t>
            </a:r>
            <a:endParaRPr lang="nl-NL" dirty="0"/>
          </a:p>
        </p:txBody>
      </p:sp>
      <p:pic>
        <p:nvPicPr>
          <p:cNvPr id="4" name="Tijdelijke aanduiding voor inhoud 3" descr="Schermafbeelding 2014-10-04 om 13.31.22.pn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9721" r="-39721"/>
          <a:stretch>
            <a:fillRect/>
          </a:stretch>
        </p:blipFill>
        <p:spPr/>
      </p:pic>
      <p:pic>
        <p:nvPicPr>
          <p:cNvPr id="5" name="Afbeelding 4" descr="Schermafbeelding 2014-10-04 om 13.31.4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89188"/>
            <a:ext cx="2538211" cy="1415360"/>
          </a:xfrm>
          <a:prstGeom prst="rect">
            <a:avLst/>
          </a:prstGeom>
        </p:spPr>
      </p:pic>
      <p:pic>
        <p:nvPicPr>
          <p:cNvPr id="6" name="Afbeelding 5" descr="Schermafbeelding 2014-10-04 om 13.31.3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131" y="792782"/>
            <a:ext cx="2573480" cy="124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970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mineralen</a:t>
            </a:r>
            <a:endParaRPr lang="nl-NL" dirty="0"/>
          </a:p>
        </p:txBody>
      </p:sp>
      <p:pic>
        <p:nvPicPr>
          <p:cNvPr id="4" name="Tijdelijke aanduiding voor inhoud 3" descr="Schermafbeelding 2014-10-04 om 13.32.05.pn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413" r="-164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65878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afbeelding 2014-10-04 om 13.33.4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032" y="0"/>
            <a:ext cx="77326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816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afbeelding 2014-10-04 om 13.36.4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662" y="0"/>
            <a:ext cx="7480300" cy="671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097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Absorptie en interactie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Antagonisme: vaak; voorbeeld: 										Ca en P en Ca en Mg										Na en K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									Cu en Zn en Fe</a:t>
            </a: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Synergisme: minder vaak: 	mineralen versterken elkaar in opname en werking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5280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afbeelding 2014-10-04 om 13.39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05" y="0"/>
            <a:ext cx="5996336" cy="6858000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4161016" y="534770"/>
            <a:ext cx="1846555" cy="625847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162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2283</TotalTime>
  <Words>430</Words>
  <Application>Microsoft Macintosh PowerPoint</Application>
  <PresentationFormat>Diavoorstelling (4:3)</PresentationFormat>
  <Paragraphs>115</Paragraphs>
  <Slides>32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32</vt:i4>
      </vt:variant>
    </vt:vector>
  </HeadingPairs>
  <TitlesOfParts>
    <vt:vector size="33" baseType="lpstr">
      <vt:lpstr>Office-thema</vt:lpstr>
      <vt:lpstr>1b Basisvoedingsleer</vt:lpstr>
      <vt:lpstr>Leerresultaten </vt:lpstr>
      <vt:lpstr>Instructie: wat doe ik tijdens de bespreking van de ppt?</vt:lpstr>
      <vt:lpstr>mineralen</vt:lpstr>
      <vt:lpstr>mineralen</vt:lpstr>
      <vt:lpstr>PowerPoint-presentatie</vt:lpstr>
      <vt:lpstr>PowerPoint-presentatie</vt:lpstr>
      <vt:lpstr>Absorptie en interactie</vt:lpstr>
      <vt:lpstr>PowerPoint-presentatie</vt:lpstr>
      <vt:lpstr>Calcium en Fosfor</vt:lpstr>
      <vt:lpstr>Calcium</vt:lpstr>
      <vt:lpstr>Elektrolyten </vt:lpstr>
      <vt:lpstr>PowerPoint-presentatie</vt:lpstr>
      <vt:lpstr>Magnesium</vt:lpstr>
      <vt:lpstr>IJzer </vt:lpstr>
      <vt:lpstr>PowerPoint-presentatie</vt:lpstr>
      <vt:lpstr>Koper</vt:lpstr>
      <vt:lpstr>Selenium</vt:lpstr>
      <vt:lpstr>Anti oxidanten</vt:lpstr>
      <vt:lpstr>PowerPoint-presentatie</vt:lpstr>
      <vt:lpstr>Vitaminen</vt:lpstr>
      <vt:lpstr>PowerPoint-presentatie</vt:lpstr>
      <vt:lpstr>Vitamine A</vt:lpstr>
      <vt:lpstr>Vitamine D</vt:lpstr>
      <vt:lpstr>Vitamine E</vt:lpstr>
      <vt:lpstr>Vitamine E</vt:lpstr>
      <vt:lpstr>Vitamine K</vt:lpstr>
      <vt:lpstr>Vitamine B complex</vt:lpstr>
      <vt:lpstr>Vitamine C</vt:lpstr>
      <vt:lpstr>L-Carnitine</vt:lpstr>
      <vt:lpstr>Carotenoïden</vt:lpstr>
      <vt:lpstr>Flavonoïden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1b Basisvoedingsleer</dc:title>
  <dc:creator>Huub Hessel</dc:creator>
  <cp:lastModifiedBy>Huub Hessel</cp:lastModifiedBy>
  <cp:revision>24</cp:revision>
  <cp:lastPrinted>2014-10-06T06:34:31Z</cp:lastPrinted>
  <dcterms:created xsi:type="dcterms:W3CDTF">2014-10-04T11:26:02Z</dcterms:created>
  <dcterms:modified xsi:type="dcterms:W3CDTF">2016-10-24T20:02:48Z</dcterms:modified>
</cp:coreProperties>
</file>